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notesMasterIdLst>
    <p:notesMasterId r:id="rId41"/>
  </p:notesMasterIdLst>
  <p:sldIdLst>
    <p:sldId id="256" r:id="rId5"/>
    <p:sldId id="584" r:id="rId6"/>
    <p:sldId id="831" r:id="rId7"/>
    <p:sldId id="832" r:id="rId8"/>
    <p:sldId id="833" r:id="rId9"/>
    <p:sldId id="834" r:id="rId10"/>
    <p:sldId id="835" r:id="rId11"/>
    <p:sldId id="843" r:id="rId12"/>
    <p:sldId id="844" r:id="rId13"/>
    <p:sldId id="837" r:id="rId14"/>
    <p:sldId id="846" r:id="rId15"/>
    <p:sldId id="847" r:id="rId16"/>
    <p:sldId id="845" r:id="rId17"/>
    <p:sldId id="836" r:id="rId18"/>
    <p:sldId id="848" r:id="rId19"/>
    <p:sldId id="838" r:id="rId20"/>
    <p:sldId id="839" r:id="rId21"/>
    <p:sldId id="865" r:id="rId22"/>
    <p:sldId id="866" r:id="rId23"/>
    <p:sldId id="849" r:id="rId24"/>
    <p:sldId id="842" r:id="rId25"/>
    <p:sldId id="867" r:id="rId26"/>
    <p:sldId id="868" r:id="rId27"/>
    <p:sldId id="869" r:id="rId28"/>
    <p:sldId id="870" r:id="rId29"/>
    <p:sldId id="855" r:id="rId30"/>
    <p:sldId id="856" r:id="rId31"/>
    <p:sldId id="858" r:id="rId32"/>
    <p:sldId id="861" r:id="rId33"/>
    <p:sldId id="872" r:id="rId34"/>
    <p:sldId id="873" r:id="rId35"/>
    <p:sldId id="874" r:id="rId36"/>
    <p:sldId id="875" r:id="rId37"/>
    <p:sldId id="876" r:id="rId38"/>
    <p:sldId id="877" r:id="rId39"/>
    <p:sldId id="85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31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5F3-CD57-DB40-A227-EEADCC71BD40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5A5F9-03E3-A74A-8FD6-46B80D150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7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02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10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09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40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2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2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6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88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58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39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68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86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28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82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11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65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4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604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176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086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06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46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12/7/21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6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47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09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6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68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20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9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9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12/7/21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1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84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15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12/7/21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9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2866405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Biochem</a:t>
            </a:r>
            <a:r>
              <a:rPr lang="en-US" dirty="0"/>
              <a:t> 3BP3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9059" y="1792084"/>
            <a:ext cx="6479629" cy="204541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ea typeface="+mn-lt"/>
                <a:cs typeface="+mn-lt"/>
              </a:rPr>
              <a:t>Advances in DNA Sequencing</a:t>
            </a:r>
            <a:endParaRPr lang="en-US" sz="3200" dirty="0">
              <a:ea typeface="+mn-lt"/>
              <a:cs typeface="+mn-lt"/>
            </a:endParaRP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2C5AF339-D522-43EE-A79E-B0631F88F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9" r="17754" b="11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4" descr="harok — Michael G. Surette Laboratory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6C704-1620-034E-B78F-4467A5495AD9}"/>
              </a:ext>
            </a:extLst>
          </p:cNvPr>
          <p:cNvSpPr txBox="1"/>
          <p:nvPr/>
        </p:nvSpPr>
        <p:spPr>
          <a:xfrm>
            <a:off x="8321040" y="4297680"/>
            <a:ext cx="292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of Nov 22, 2021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8"/>
    </mc:Choice>
    <mc:Fallback xmlns="">
      <p:transition spd="slow" advTm="279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 err="1"/>
              <a:t>Nanopore</a:t>
            </a:r>
            <a:r>
              <a:rPr lang="en-US" sz="2400" dirty="0"/>
              <a:t> Sequencing - Implications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334" y="1378129"/>
            <a:ext cx="11517331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minION</a:t>
            </a:r>
            <a:r>
              <a:rPr lang="en-US" sz="2000" dirty="0"/>
              <a:t> produces 25-42 Gb in 48 hours; proposed </a:t>
            </a:r>
            <a:r>
              <a:rPr lang="en-US" sz="2000" dirty="0" err="1"/>
              <a:t>PromethION</a:t>
            </a:r>
            <a:r>
              <a:rPr lang="en-US" sz="2000" dirty="0"/>
              <a:t> will produce 7-12 Tb in 48 hours (can you hear </a:t>
            </a:r>
            <a:r>
              <a:rPr lang="en-US" sz="2000" dirty="0" err="1"/>
              <a:t>Kryder</a:t>
            </a:r>
            <a:r>
              <a:rPr lang="en-US" sz="2000" dirty="0"/>
              <a:t> weeping?)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Read length and PHRED scores decoupled. Can the PHRED performance be improved?</a:t>
            </a: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Complete single pass genome or chromosome sequencing may be possible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Assembly algorithms may not be needed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No PCR or sequencing by synthesis – few consumables – cheaper!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Fast technology – clinical application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Density of </a:t>
            </a:r>
            <a:r>
              <a:rPr lang="en-US" sz="2000" dirty="0" err="1"/>
              <a:t>nanopores</a:t>
            </a:r>
            <a:r>
              <a:rPr lang="en-US" sz="2000" dirty="0"/>
              <a:t> may allow sequencing of complete </a:t>
            </a:r>
            <a:r>
              <a:rPr lang="en-US" sz="2000" dirty="0" err="1"/>
              <a:t>microbiomes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Bacteria &amp; Viruses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Both pathogen identification and gene content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PromethION</a:t>
            </a:r>
            <a:r>
              <a:rPr lang="en-US" sz="2000" dirty="0"/>
              <a:t> sequencing of an entire transcriptome?</a:t>
            </a:r>
          </a:p>
        </p:txBody>
      </p:sp>
    </p:spTree>
    <p:extLst>
      <p:ext uri="{BB962C8B-B14F-4D97-AF65-F5344CB8AC3E}">
        <p14:creationId xmlns:p14="http://schemas.microsoft.com/office/powerpoint/2010/main" val="2856619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 err="1"/>
              <a:t>Nanopore</a:t>
            </a:r>
            <a:r>
              <a:rPr lang="en-US" sz="2400" dirty="0"/>
              <a:t> Sequencing - Implications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132874-7ECB-3245-AFB5-4AA5102A2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823" y="1628800"/>
            <a:ext cx="8748464" cy="4069447"/>
          </a:xfrm>
          <a:prstGeom prst="rect">
            <a:avLst/>
          </a:prstGeom>
        </p:spPr>
      </p:pic>
      <p:pic>
        <p:nvPicPr>
          <p:cNvPr id="74" name="Picture 7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4F0B3F9-17BD-2B41-B516-0B2E8A40A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005" y="3925401"/>
            <a:ext cx="1477328" cy="98488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0739C64-F1A3-434D-B84E-585D4552AD6D}"/>
              </a:ext>
            </a:extLst>
          </p:cNvPr>
          <p:cNvSpPr txBox="1"/>
          <p:nvPr/>
        </p:nvSpPr>
        <p:spPr>
          <a:xfrm>
            <a:off x="8926998" y="4921423"/>
            <a:ext cx="1297343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Martins </a:t>
            </a:r>
            <a:r>
              <a:rPr lang="en-US" sz="1400" dirty="0" err="1"/>
              <a:t>Oloni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5571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Nanopore Sequencing – Miniaturization!</a:t>
            </a:r>
          </a:p>
        </p:txBody>
      </p:sp>
      <p:pic>
        <p:nvPicPr>
          <p:cNvPr id="4" name="Picture 3" descr="A picture containing electronics, indoor, computer, sitting&#10;&#10;Description automatically generated">
            <a:extLst>
              <a:ext uri="{FF2B5EF4-FFF2-40B4-BE49-F238E27FC236}">
                <a16:creationId xmlns:a16="http://schemas.microsoft.com/office/drawing/2014/main" id="{BBA92FBD-AA0A-6C4F-960C-8CB28A225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1340768"/>
            <a:ext cx="7776864" cy="44312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84A9D-6D4D-1545-AC4A-F06B382EACCA}"/>
              </a:ext>
            </a:extLst>
          </p:cNvPr>
          <p:cNvSpPr txBox="1"/>
          <p:nvPr/>
        </p:nvSpPr>
        <p:spPr>
          <a:xfrm>
            <a:off x="7392144" y="4509121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SmidgION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6507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Increasing Use of GPU Technologies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9A2C2-6B50-A144-AD96-3CCE429430F9}"/>
              </a:ext>
            </a:extLst>
          </p:cNvPr>
          <p:cNvSpPr txBox="1"/>
          <p:nvPr/>
        </p:nvSpPr>
        <p:spPr>
          <a:xfrm>
            <a:off x="681628" y="1823108"/>
            <a:ext cx="1026233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“Swiss Army Knife” of computing - can run a variety of programs quickly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Ubiquitous – your computer, your fridge, your car, your phone, etc.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Computes in series, i.e. one calculation after another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CC7AAD-4067-C54B-BFB2-A0A5B5E9B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066" y="1336452"/>
            <a:ext cx="10527739" cy="657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000" b="1" kern="0" dirty="0"/>
              <a:t>CPU– Central Processing Unit</a:t>
            </a:r>
            <a:endParaRPr lang="en-US" sz="2000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3835F-3B9D-E147-AC34-5E3FC1FBCFCB}"/>
              </a:ext>
            </a:extLst>
          </p:cNvPr>
          <p:cNvSpPr txBox="1"/>
          <p:nvPr/>
        </p:nvSpPr>
        <p:spPr>
          <a:xfrm>
            <a:off x="681628" y="3314318"/>
            <a:ext cx="1026233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“Video card” for display; driven by the gaming industry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Run one kind of computation simultaneously, very quickly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Can be re-purposed for bioinformatics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AECB434-1F8B-0043-9848-62CEDACA0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066" y="2684062"/>
            <a:ext cx="10527739" cy="80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000" b="1" kern="0" dirty="0"/>
              <a:t>GPU – Graphic Processing Unit</a:t>
            </a:r>
            <a:endParaRPr lang="en-US" sz="20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86B92-964A-E04B-A089-76CD0E4AD306}"/>
              </a:ext>
            </a:extLst>
          </p:cNvPr>
          <p:cNvSpPr txBox="1"/>
          <p:nvPr/>
        </p:nvSpPr>
        <p:spPr>
          <a:xfrm>
            <a:off x="681628" y="4826076"/>
            <a:ext cx="11383807" cy="1754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GPU does not do well for sequence similarity (i.e. BLAST) or read mapping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GPU does very well for signal processing – Nanopore reads!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GPU be cost effective for large projects, but custom software or re-programming required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algn="ctr"/>
            <a:r>
              <a:rPr lang="en-US" dirty="0"/>
              <a:t>A silly demonstration: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=-P28LKWTzrI</a:t>
            </a:r>
          </a:p>
          <a:p>
            <a:pPr marL="800100" lvl="1" indent="-342900">
              <a:buFont typeface="Arial"/>
              <a:buChar char="•"/>
            </a:pPr>
            <a:endParaRPr 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52A6E75-A1C9-9248-92FB-B89A2FE6B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066" y="4309718"/>
            <a:ext cx="10527739" cy="657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000" b="1" kern="0" dirty="0"/>
              <a:t>CPU versus GPU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215965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9E7A2F8-88AC-614E-B303-1CC7ADC7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04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What’s Next – Ion Torrent</a:t>
            </a:r>
          </a:p>
        </p:txBody>
      </p:sp>
      <p:pic>
        <p:nvPicPr>
          <p:cNvPr id="10" name="Picture 2" descr="http://www.anthonybaldor.com/wp-content/uploads/2015/12/Screen-Shot-2015-12-03-at-4.38.27-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311" y="2153316"/>
            <a:ext cx="7128792" cy="46145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5150" y="1247768"/>
            <a:ext cx="110617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Semi-conductor DNA sequencing instead of </a:t>
            </a:r>
            <a:r>
              <a:rPr lang="en-US" sz="2000" dirty="0" err="1"/>
              <a:t>Illumina</a:t>
            </a:r>
            <a:r>
              <a:rPr lang="en-US" sz="2000" dirty="0"/>
              <a:t> optical detection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Still involves sequencing via synthesis so unlikely to be as affordable as </a:t>
            </a:r>
            <a:r>
              <a:rPr lang="en-US" sz="2000" dirty="0" err="1"/>
              <a:t>nanopore</a:t>
            </a:r>
            <a:r>
              <a:rPr lang="en-US" sz="2000" dirty="0"/>
              <a:t>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45448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What’s Next – Ion Torrent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3619" y="1485055"/>
            <a:ext cx="6698680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Volume and data are similar to </a:t>
            </a:r>
            <a:r>
              <a:rPr lang="en-US" sz="2000" dirty="0" err="1"/>
              <a:t>Illumina</a:t>
            </a:r>
            <a:r>
              <a:rPr lang="en-US" sz="2000" dirty="0"/>
              <a:t> but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</a:t>
            </a:r>
            <a:r>
              <a:rPr lang="is-IS" sz="2000" dirty="0"/>
              <a:t>ate pairs not possible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PHRED scores not as high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Lower cost per base and faster run time but technology is analogous to Illumina – massively parallel short reads </a:t>
            </a:r>
          </a:p>
          <a:p>
            <a:endParaRPr lang="is-IS" sz="2000" dirty="0"/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The need for massively parallel short read technologies is not yet going  away, particularly for large complicated RNA/DNA samples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Which technology will persist – optical detection or semi-conductor sequencing?</a:t>
            </a:r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2" name="Picture 1" descr="torren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77" y="1485055"/>
            <a:ext cx="4970452" cy="25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27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What’s Next – </a:t>
            </a:r>
            <a:r>
              <a:rPr lang="en-US" sz="2400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65150" y="1674686"/>
            <a:ext cx="5856198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Single Molecule, Real-Time (SMRT) technology - claimed long reads, uniform coverage, and high consensus accuracy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Also a sequence by synthesis method with </a:t>
            </a:r>
            <a:r>
              <a:rPr lang="en-US" sz="2000" dirty="0" err="1"/>
              <a:t>phospholinked</a:t>
            </a:r>
            <a:r>
              <a:rPr lang="en-US" sz="2000" dirty="0"/>
              <a:t> nucleotides but has a novel sensor: zero-mode waveguides (ZMWs)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single DNA polymerase enzyme is affixed at the bottom of a ZMW with a single molecule of DNA as a template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768" y="1439128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94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What’s Next – </a:t>
            </a:r>
            <a:r>
              <a:rPr lang="en-US" sz="2400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65150" y="1674686"/>
            <a:ext cx="5856198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As </a:t>
            </a:r>
            <a:r>
              <a:rPr lang="en-US" sz="2000" dirty="0" err="1"/>
              <a:t>nulceotides</a:t>
            </a:r>
            <a:r>
              <a:rPr lang="en-US" sz="2000" dirty="0"/>
              <a:t> are incorporated, the ZMW detects the release of the </a:t>
            </a:r>
            <a:r>
              <a:rPr lang="en-US" sz="2000" dirty="0" err="1"/>
              <a:t>flourescent</a:t>
            </a:r>
            <a:r>
              <a:rPr lang="en-US" sz="2000" dirty="0"/>
              <a:t> tag – sequencing by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Immobilized DNA polymerase is stable enough for long reads: average &gt; 10,000 bp, some reads &gt; 60,000 bp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polymerase – single template sequencing has orders of magnitude less consumable needs than Illumina sequencing by synthesis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768" y="1439128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5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What’s Next – </a:t>
            </a:r>
            <a:r>
              <a:rPr lang="en-US" sz="2400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65150" y="1674686"/>
            <a:ext cx="5856198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Cost is still high due to technology costs, but that is expected to drop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PHRED error rates remain higher but each SMRT cell generates ~55,000 reads so error is offset by coverage (except for bias!)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Greatly simplifies the genome sequencing problem, particularly for bacteria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Combined with low volume Illumina sequencing, bacterial genomes can be much more easily resolved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768" y="1439128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4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Sequencing Trade-Offs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149" y="1315092"/>
            <a:ext cx="10099425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Two sequencing paradigms are currently prevalent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Sanger DNA sequencing (low volume) 500-1200 bp via sequencing by synthesis and fragment migration technologies (gel or capillary)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DNA sequencing (high volume) 250 </a:t>
            </a:r>
            <a:r>
              <a:rPr lang="en-US" sz="2000" dirty="0" err="1"/>
              <a:t>bp</a:t>
            </a:r>
            <a:r>
              <a:rPr lang="en-US" sz="2000" dirty="0"/>
              <a:t> via massively parallel sequencing by synthesis and optical technologies (i.e. labeled bases)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Choice of technology involves trade-offs: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Length of sequencing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Ability to generate mate-pair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Volume of sequencing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Speed of DNA sequencing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Cost of DNA sequencing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Quality of sequencing reads</a:t>
            </a:r>
          </a:p>
        </p:txBody>
      </p:sp>
    </p:spTree>
    <p:extLst>
      <p:ext uri="{BB962C8B-B14F-4D97-AF65-F5344CB8AC3E}">
        <p14:creationId xmlns:p14="http://schemas.microsoft.com/office/powerpoint/2010/main" val="8631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414B509-8703-4246-A1E0-7EC57C829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3197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10x Genomics single-cell sequencing platform</a:t>
            </a:r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658" y="980728"/>
            <a:ext cx="2696335" cy="244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72F09E-98C7-E547-ADDA-084BE54B4CD2}"/>
              </a:ext>
            </a:extLst>
          </p:cNvPr>
          <p:cNvSpPr txBox="1"/>
          <p:nvPr/>
        </p:nvSpPr>
        <p:spPr>
          <a:xfrm>
            <a:off x="696823" y="1405382"/>
            <a:ext cx="6834134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415975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10x Genomics single-cell sequencing platform</a:t>
            </a:r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658" y="980728"/>
            <a:ext cx="2696335" cy="244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72F09E-98C7-E547-ADDA-084BE54B4CD2}"/>
              </a:ext>
            </a:extLst>
          </p:cNvPr>
          <p:cNvSpPr txBox="1"/>
          <p:nvPr/>
        </p:nvSpPr>
        <p:spPr>
          <a:xfrm>
            <a:off x="696823" y="1405382"/>
            <a:ext cx="6834134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B5605BE-0FE5-0347-99D0-5BFF99B49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954" y="3313218"/>
            <a:ext cx="6498468" cy="3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0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10x Genomics single-cell sequencing platform</a:t>
            </a:r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658" y="980728"/>
            <a:ext cx="2696335" cy="244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72F09E-98C7-E547-ADDA-084BE54B4CD2}"/>
              </a:ext>
            </a:extLst>
          </p:cNvPr>
          <p:cNvSpPr txBox="1"/>
          <p:nvPr/>
        </p:nvSpPr>
        <p:spPr>
          <a:xfrm>
            <a:off x="696823" y="1405382"/>
            <a:ext cx="6834134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1F77C95-3383-134F-A0C0-6BB75CD32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569" y="3671090"/>
            <a:ext cx="7380312" cy="27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29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10x Genomics single-cell sequencing platform</a:t>
            </a:r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658" y="980728"/>
            <a:ext cx="2696335" cy="244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72F09E-98C7-E547-ADDA-084BE54B4CD2}"/>
              </a:ext>
            </a:extLst>
          </p:cNvPr>
          <p:cNvSpPr txBox="1"/>
          <p:nvPr/>
        </p:nvSpPr>
        <p:spPr>
          <a:xfrm>
            <a:off x="696823" y="1405382"/>
            <a:ext cx="6834134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3FDC1FD-757D-DB4E-92FE-21674FB82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946" y="3395581"/>
            <a:ext cx="7956376" cy="248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23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10x Genomics single-cell sequencing platform</a:t>
            </a:r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658" y="980728"/>
            <a:ext cx="2696335" cy="244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72F09E-98C7-E547-ADDA-084BE54B4CD2}"/>
              </a:ext>
            </a:extLst>
          </p:cNvPr>
          <p:cNvSpPr txBox="1"/>
          <p:nvPr/>
        </p:nvSpPr>
        <p:spPr>
          <a:xfrm>
            <a:off x="696823" y="1405382"/>
            <a:ext cx="6834134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1AB02D-BD33-E347-90DC-62E4F0766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329" y="3671090"/>
            <a:ext cx="7956376" cy="189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49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Ion Gene Studio S5 Prime &amp; Ion Chef </a:t>
            </a:r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9CB3F58B-9452-564D-B939-D0437DB2D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52" y="1007860"/>
            <a:ext cx="2592288" cy="2392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8C7522-B006-F14F-8275-558F65F8298C}"/>
              </a:ext>
            </a:extLst>
          </p:cNvPr>
          <p:cNvSpPr txBox="1"/>
          <p:nvPr/>
        </p:nvSpPr>
        <p:spPr>
          <a:xfrm>
            <a:off x="462337" y="1335640"/>
            <a:ext cx="6596009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Ion Torrent Single Molecule, Real-Time (SMRT) technology with maximum throughput and rapid turnaround time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2–130 million reads per run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Low sample input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Less than 24 hour turnaround time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Low error rate (99.5% accuracy)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Pandemics - real time outbreak response; 2-50 Gb of sequencing per day; 1500+ SARS-CoV-2 genomes per day!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Ion Chef full automates library construction, template preparation, and chip loading in less than 15 minutes!</a:t>
            </a:r>
          </a:p>
        </p:txBody>
      </p:sp>
      <p:pic>
        <p:nvPicPr>
          <p:cNvPr id="10" name="Picture 9" descr="Screen of a cell phone&#10;&#10;Description automatically generated">
            <a:extLst>
              <a:ext uri="{FF2B5EF4-FFF2-40B4-BE49-F238E27FC236}">
                <a16:creationId xmlns:a16="http://schemas.microsoft.com/office/drawing/2014/main" id="{42C46980-3BD0-AA46-A45F-8E9CB7317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529" y="3790565"/>
            <a:ext cx="2589911" cy="244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68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9174751" cy="1268984"/>
          </a:xfrm>
        </p:spPr>
        <p:txBody>
          <a:bodyPr/>
          <a:lstStyle/>
          <a:p>
            <a:pPr algn="l" eaLnBrk="1" hangingPunct="1"/>
            <a:r>
              <a:rPr lang="en-US" sz="2400" dirty="0"/>
              <a:t>Illumina </a:t>
            </a:r>
            <a:r>
              <a:rPr lang="en-US" sz="2400" dirty="0" err="1"/>
              <a:t>NovaSeq</a:t>
            </a:r>
            <a:r>
              <a:rPr lang="en-US" sz="2400" dirty="0"/>
              <a:t> 6000 versus </a:t>
            </a:r>
            <a:r>
              <a:rPr lang="en-US" sz="2400" dirty="0" err="1"/>
              <a:t>NextSeq</a:t>
            </a:r>
            <a:r>
              <a:rPr lang="en-US" sz="2400" dirty="0"/>
              <a:t> 1000 &amp; 2000</a:t>
            </a:r>
          </a:p>
        </p:txBody>
      </p:sp>
      <p:pic>
        <p:nvPicPr>
          <p:cNvPr id="3" name="Picture 2" descr="A picture containing indoor, refrigerator, sitting, box&#10;&#10;Description automatically generated">
            <a:extLst>
              <a:ext uri="{FF2B5EF4-FFF2-40B4-BE49-F238E27FC236}">
                <a16:creationId xmlns:a16="http://schemas.microsoft.com/office/drawing/2014/main" id="{BEEF5B52-9FBF-8940-BD99-CD2248F1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944" y="1317187"/>
            <a:ext cx="2777663" cy="2996952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9590EF7-4D1C-3D4E-A81C-0BE5F91AC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406" y="2083697"/>
            <a:ext cx="3456254" cy="2230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9D2B9-FFB7-C646-AFCD-959347DF9C0E}"/>
              </a:ext>
            </a:extLst>
          </p:cNvPr>
          <p:cNvSpPr txBox="1"/>
          <p:nvPr/>
        </p:nvSpPr>
        <p:spPr>
          <a:xfrm>
            <a:off x="2454503" y="4429337"/>
            <a:ext cx="8064896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NextSeq</a:t>
            </a:r>
            <a:r>
              <a:rPr lang="en-US" sz="1400" b="1" dirty="0"/>
              <a:t> 1000 &amp; 2000</a:t>
            </a:r>
            <a:r>
              <a:rPr lang="en-US" sz="1400" dirty="0"/>
              <a:t>				</a:t>
            </a:r>
            <a:r>
              <a:rPr lang="en-US" sz="1400" b="1" dirty="0" err="1"/>
              <a:t>NovaSeq</a:t>
            </a:r>
            <a:r>
              <a:rPr lang="en-US" sz="1400" b="1" dirty="0"/>
              <a:t> 6000</a:t>
            </a:r>
          </a:p>
          <a:p>
            <a:endParaRPr lang="en-US" sz="1400" dirty="0"/>
          </a:p>
          <a:p>
            <a:r>
              <a:rPr lang="en-US" sz="1400" dirty="0"/>
              <a:t>330 Gb output					6000 Gb output</a:t>
            </a:r>
          </a:p>
          <a:p>
            <a:r>
              <a:rPr lang="en-US" sz="1400" dirty="0"/>
              <a:t>11-48 hours					13-44 hours</a:t>
            </a:r>
          </a:p>
          <a:p>
            <a:r>
              <a:rPr lang="en-US" sz="1400" dirty="0"/>
              <a:t>1.1 billion reads per run				20 billion reads per run</a:t>
            </a:r>
          </a:p>
          <a:p>
            <a:r>
              <a:rPr lang="en-US" sz="1400" dirty="0"/>
              <a:t>2 x 150 bp						2 x 250 bp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7028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3B9BC6F-8E05-C048-BDCE-05C97FEB5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8281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260648"/>
            <a:ext cx="1981200" cy="6604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C9E4F7-5A88-0E4F-B4E3-72E7E059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370" y="2550116"/>
            <a:ext cx="4848823" cy="24941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3686386" y="5378762"/>
            <a:ext cx="48192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Rolling circle amplification leads to creation of DNA nano-balls (DNBs)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1991543" y="1635860"/>
            <a:ext cx="82089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</p:txBody>
      </p:sp>
    </p:spTree>
    <p:extLst>
      <p:ext uri="{BB962C8B-B14F-4D97-AF65-F5344CB8AC3E}">
        <p14:creationId xmlns:p14="http://schemas.microsoft.com/office/powerpoint/2010/main" val="2922550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Sequencing Trade-Offs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150" y="1278947"/>
            <a:ext cx="963530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PHRED quality is a very important concept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Length of read and quality of read are inter-dependent in both Sanger and </a:t>
            </a:r>
            <a:r>
              <a:rPr lang="en-US" sz="2000" dirty="0" err="1"/>
              <a:t>Illumina</a:t>
            </a:r>
            <a:r>
              <a:rPr lang="en-US" sz="2000" dirty="0"/>
              <a:t> sequencing approaches – can this relationship be decoupled?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399" y="3029549"/>
            <a:ext cx="4752528" cy="3564396"/>
          </a:xfrm>
          <a:prstGeom prst="rect">
            <a:avLst/>
          </a:prstGeom>
        </p:spPr>
      </p:pic>
      <p:pic>
        <p:nvPicPr>
          <p:cNvPr id="5" name="Picture 4" descr="intro-to-ngs-torsten-seemann-peter-mac-27-jul-2012-21-63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73" y="3029549"/>
            <a:ext cx="3349668" cy="25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32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260648"/>
            <a:ext cx="1981200" cy="6604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C9E4F7-5A88-0E4F-B4E3-72E7E059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370" y="2550116"/>
            <a:ext cx="4848823" cy="24941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3686386" y="5378762"/>
            <a:ext cx="48192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Rolling circle amplification leads to creation of DNA nano-balls (DNBs)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1991543" y="1635860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No amplification bias</a:t>
            </a:r>
          </a:p>
        </p:txBody>
      </p:sp>
    </p:spTree>
    <p:extLst>
      <p:ext uri="{BB962C8B-B14F-4D97-AF65-F5344CB8AC3E}">
        <p14:creationId xmlns:p14="http://schemas.microsoft.com/office/powerpoint/2010/main" val="369534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260648"/>
            <a:ext cx="19812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3686386" y="5378762"/>
            <a:ext cx="48192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Array has 2+ billion spots – one DNB per spot via self-assembly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1991543" y="1635860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No amplification bias</a:t>
            </a:r>
          </a:p>
        </p:txBody>
      </p:sp>
      <p:pic>
        <p:nvPicPr>
          <p:cNvPr id="7" name="Picture 6" descr="A close up of a card&#10;&#10;Description automatically generated">
            <a:extLst>
              <a:ext uri="{FF2B5EF4-FFF2-40B4-BE49-F238E27FC236}">
                <a16:creationId xmlns:a16="http://schemas.microsoft.com/office/drawing/2014/main" id="{2CCEA930-0F50-8141-AD43-7739FB26AF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81"/>
          <a:stretch/>
        </p:blipFill>
        <p:spPr>
          <a:xfrm>
            <a:off x="3480902" y="2750886"/>
            <a:ext cx="4111699" cy="220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78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260648"/>
            <a:ext cx="19812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3686386" y="5378762"/>
            <a:ext cx="48192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Array has 2+ billion spots – one DNB per spot via self-assembly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1991543" y="1635860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No amplification bias; no ligation bias</a:t>
            </a:r>
          </a:p>
        </p:txBody>
      </p:sp>
      <p:pic>
        <p:nvPicPr>
          <p:cNvPr id="7" name="Picture 6" descr="A close up of a card&#10;&#10;Description automatically generated">
            <a:extLst>
              <a:ext uri="{FF2B5EF4-FFF2-40B4-BE49-F238E27FC236}">
                <a16:creationId xmlns:a16="http://schemas.microsoft.com/office/drawing/2014/main" id="{2CCEA930-0F50-8141-AD43-7739FB26AF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81"/>
          <a:stretch/>
        </p:blipFill>
        <p:spPr>
          <a:xfrm>
            <a:off x="3480902" y="2750886"/>
            <a:ext cx="4111699" cy="220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40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260648"/>
            <a:ext cx="19812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2845942" y="5285038"/>
            <a:ext cx="57535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Combinatorial Probe-Anchor Ligation (</a:t>
            </a:r>
            <a:r>
              <a:rPr lang="en-US" dirty="0" err="1"/>
              <a:t>cPAL</a:t>
            </a:r>
            <a:r>
              <a:rPr lang="en-US" dirty="0"/>
              <a:t>) sequencing, i.e. hybridization of dye-labelled probes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1991543" y="1635860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No amplification bias; no ligation bias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E28E5B5-E5C1-734A-A88F-1C5B62C5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955" y="2756486"/>
            <a:ext cx="3883632" cy="252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58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260648"/>
            <a:ext cx="19812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2845942" y="5285038"/>
            <a:ext cx="57535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Combinatorial Probe-Anchor Ligation (</a:t>
            </a:r>
            <a:r>
              <a:rPr lang="en-US" dirty="0" err="1"/>
              <a:t>cPAL</a:t>
            </a:r>
            <a:r>
              <a:rPr lang="en-US" dirty="0"/>
              <a:t>) sequencing, i.e. hybridization of dye-labelled probes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1991543" y="1635860"/>
            <a:ext cx="82089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No amplification bias; no ligation bias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Novel base &amp; read calling bioinformatics – PHRED scores?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E28E5B5-E5C1-734A-A88F-1C5B62C5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955" y="2756486"/>
            <a:ext cx="3883632" cy="252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90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260648"/>
            <a:ext cx="1981200" cy="66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1991543" y="1635860"/>
            <a:ext cx="82089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No amplification bias; no ligation bias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Novel base &amp; read calling bioinformatics – PHRED scores?</a:t>
            </a:r>
          </a:p>
        </p:txBody>
      </p:sp>
      <p:pic>
        <p:nvPicPr>
          <p:cNvPr id="7" name="Picture 6" descr="A picture containing indoor, sitting, monitor, computer&#10;&#10;Description automatically generated">
            <a:extLst>
              <a:ext uri="{FF2B5EF4-FFF2-40B4-BE49-F238E27FC236}">
                <a16:creationId xmlns:a16="http://schemas.microsoft.com/office/drawing/2014/main" id="{88354299-82F1-A94F-AB01-1FD1E1568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7" y="2837386"/>
            <a:ext cx="4993119" cy="17661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E315DE-6488-0047-AD80-A6B131C73362}"/>
              </a:ext>
            </a:extLst>
          </p:cNvPr>
          <p:cNvSpPr txBox="1"/>
          <p:nvPr/>
        </p:nvSpPr>
        <p:spPr>
          <a:xfrm>
            <a:off x="1996063" y="2980427"/>
            <a:ext cx="806489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DNBSEQ-T7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6 Tb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5 billion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24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 x 150 bp</a:t>
            </a:r>
          </a:p>
        </p:txBody>
      </p:sp>
      <p:pic>
        <p:nvPicPr>
          <p:cNvPr id="13" name="Picture 12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4E358BA0-8FD5-3D44-B7B0-4324C2E5A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840" y="4759072"/>
            <a:ext cx="5400600" cy="19102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AF4E88-DE45-ED44-A7A2-CB730750D301}"/>
              </a:ext>
            </a:extLst>
          </p:cNvPr>
          <p:cNvSpPr txBox="1"/>
          <p:nvPr/>
        </p:nvSpPr>
        <p:spPr>
          <a:xfrm>
            <a:off x="4799946" y="5067762"/>
            <a:ext cx="806489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DNBSEQ-G400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1440 Gb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1.8 billion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30-100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 x 200 bp or 1 x 400 bp</a:t>
            </a:r>
          </a:p>
        </p:txBody>
      </p:sp>
    </p:spTree>
    <p:extLst>
      <p:ext uri="{BB962C8B-B14F-4D97-AF65-F5344CB8AC3E}">
        <p14:creationId xmlns:p14="http://schemas.microsoft.com/office/powerpoint/2010/main" val="1451873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Conclusions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5149" y="1705510"/>
            <a:ext cx="10346005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Throughput is going to continue to increase - </a:t>
            </a:r>
            <a:r>
              <a:rPr lang="en-US" sz="2000" dirty="0" err="1"/>
              <a:t>Kryder’s</a:t>
            </a:r>
            <a:r>
              <a:rPr lang="en-US" sz="2000" dirty="0"/>
              <a:t> law is going to be an increasing problem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Long read technologies </a:t>
            </a:r>
            <a:r>
              <a:rPr lang="en-US" sz="2000" i="1" dirty="0"/>
              <a:t>should</a:t>
            </a:r>
            <a:r>
              <a:rPr lang="en-US" sz="2000" dirty="0"/>
              <a:t> lead to easier bioinformatics as they overcome many of the problems of genome or transcript assembly (particularly repeats)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PHRED paradigm will continue to be important but we will need new PHRED prediction algorithms for each new technology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Are we prepared for bioinformatics where we can completely sequence a human </a:t>
            </a:r>
            <a:r>
              <a:rPr lang="en-US" sz="2000" dirty="0" err="1"/>
              <a:t>transcriptome</a:t>
            </a:r>
            <a:r>
              <a:rPr lang="en-US" sz="2000" dirty="0"/>
              <a:t> or thousands of bacterial genomes in a day?  Every undergraduate thesis could generate ‘Big Data’</a:t>
            </a:r>
          </a:p>
        </p:txBody>
      </p:sp>
    </p:spTree>
    <p:extLst>
      <p:ext uri="{BB962C8B-B14F-4D97-AF65-F5344CB8AC3E}">
        <p14:creationId xmlns:p14="http://schemas.microsoft.com/office/powerpoint/2010/main" val="1789860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Sequencing Trade-Offs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150" y="1530849"/>
            <a:ext cx="10633681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is the dominant technology currently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Short reads, but good quality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Massively parallel and thus high volume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Mate paired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Confidence obtained by high coverage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But Sanger sequencing still considered the gold standard for verification of results, e.g. confirmation of SNPs discovered by exome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short read sequencing is not the optimal data for every question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It is perfect for 16S </a:t>
            </a:r>
            <a:r>
              <a:rPr lang="en-US" sz="2000" dirty="0" err="1"/>
              <a:t>microbiome</a:t>
            </a:r>
            <a:r>
              <a:rPr lang="en-US" sz="2000" dirty="0"/>
              <a:t> profiling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It makes genome or transcript assembly very difficult and very noisy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$1000 human genome is within reach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Exome</a:t>
            </a:r>
            <a:r>
              <a:rPr lang="en-US" sz="2000" dirty="0"/>
              <a:t> sequencing of clinical samples is already affordable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But fast, real-time clinical sequencing is not yet possible – speed and infrastructure remain issues</a:t>
            </a:r>
          </a:p>
        </p:txBody>
      </p:sp>
    </p:spTree>
    <p:extLst>
      <p:ext uri="{BB962C8B-B14F-4D97-AF65-F5344CB8AC3E}">
        <p14:creationId xmlns:p14="http://schemas.microsoft.com/office/powerpoint/2010/main" val="291261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703512" y="3573016"/>
            <a:ext cx="8784976" cy="30963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What’s Next – </a:t>
            </a:r>
            <a:r>
              <a:rPr lang="en-US" sz="2400" dirty="0" err="1"/>
              <a:t>Nanopore</a:t>
            </a:r>
            <a:r>
              <a:rPr lang="en-US" sz="2400" dirty="0"/>
              <a:t> </a:t>
            </a:r>
            <a:r>
              <a:rPr lang="en-US" sz="2400" dirty="0" err="1"/>
              <a:t>MinION</a:t>
            </a:r>
            <a:endParaRPr lang="en-US" sz="2400" dirty="0"/>
          </a:p>
        </p:txBody>
      </p:sp>
      <p:pic>
        <p:nvPicPr>
          <p:cNvPr id="2" name="Picture 1" descr="minion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79" y="1314365"/>
            <a:ext cx="7131997" cy="2007032"/>
          </a:xfrm>
          <a:prstGeom prst="rect">
            <a:avLst/>
          </a:prstGeom>
          <a:noFill/>
        </p:spPr>
      </p:pic>
      <p:pic>
        <p:nvPicPr>
          <p:cNvPr id="3" name="Picture 2" descr="inthebox-arrow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3645024"/>
            <a:ext cx="6732240" cy="29540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75520" y="3717032"/>
            <a:ext cx="3492896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 protein </a:t>
            </a:r>
            <a:r>
              <a:rPr lang="en-US" dirty="0" err="1">
                <a:solidFill>
                  <a:srgbClr val="000000"/>
                </a:solidFill>
              </a:rPr>
              <a:t>nanopore</a:t>
            </a:r>
            <a:r>
              <a:rPr lang="en-US" dirty="0">
                <a:solidFill>
                  <a:srgbClr val="000000"/>
                </a:solidFill>
              </a:rPr>
              <a:t> is set in an electrically resistant polymer membrane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An ionic current is passed through the </a:t>
            </a:r>
            <a:r>
              <a:rPr lang="en-US" dirty="0" err="1">
                <a:solidFill>
                  <a:srgbClr val="000000"/>
                </a:solidFill>
              </a:rPr>
              <a:t>nanopore</a:t>
            </a:r>
            <a:r>
              <a:rPr lang="en-US" dirty="0">
                <a:solidFill>
                  <a:srgbClr val="000000"/>
                </a:solidFill>
              </a:rPr>
              <a:t> by setting a voltage across this membrane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Change in current used to identify the molecule passing through</a:t>
            </a:r>
          </a:p>
        </p:txBody>
      </p:sp>
    </p:spTree>
    <p:extLst>
      <p:ext uri="{BB962C8B-B14F-4D97-AF65-F5344CB8AC3E}">
        <p14:creationId xmlns:p14="http://schemas.microsoft.com/office/powerpoint/2010/main" val="20480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215757" y="3573016"/>
            <a:ext cx="11606373" cy="309634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What’s Next – </a:t>
            </a:r>
            <a:r>
              <a:rPr lang="en-US" sz="2400" dirty="0" err="1"/>
              <a:t>Nanopore</a:t>
            </a:r>
            <a:r>
              <a:rPr lang="en-US" sz="2400" dirty="0"/>
              <a:t> </a:t>
            </a:r>
            <a:r>
              <a:rPr lang="en-US" sz="2400" dirty="0" err="1"/>
              <a:t>MinION</a:t>
            </a:r>
            <a:endParaRPr lang="en-US" sz="2400" dirty="0"/>
          </a:p>
        </p:txBody>
      </p:sp>
      <p:pic>
        <p:nvPicPr>
          <p:cNvPr id="10" name="Picture 9" descr="inthebox-arrow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08" y="1560373"/>
            <a:ext cx="6071922" cy="2664296"/>
          </a:xfrm>
          <a:prstGeom prst="rect">
            <a:avLst/>
          </a:prstGeom>
        </p:spPr>
      </p:pic>
      <p:pic>
        <p:nvPicPr>
          <p:cNvPr id="4" name="Picture 3" descr="ASICdiagram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58" y="1560373"/>
            <a:ext cx="2808312" cy="49338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758" y="2457653"/>
            <a:ext cx="5019545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Changes in current can identify bases but also modified bases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Nanopores</a:t>
            </a:r>
            <a:r>
              <a:rPr lang="en-US" dirty="0">
                <a:solidFill>
                  <a:srgbClr val="000000"/>
                </a:solidFill>
              </a:rPr>
              <a:t> arrayed on a single chip using </a:t>
            </a:r>
            <a:r>
              <a:rPr lang="en-US" dirty="0" err="1">
                <a:solidFill>
                  <a:srgbClr val="000000"/>
                </a:solidFill>
              </a:rPr>
              <a:t>microscaffolds</a:t>
            </a:r>
            <a:r>
              <a:rPr lang="en-US" dirty="0">
                <a:solidFill>
                  <a:srgbClr val="000000"/>
                </a:solidFill>
              </a:rPr>
              <a:t> and microelectrodes for each </a:t>
            </a:r>
            <a:r>
              <a:rPr lang="en-US" dirty="0" err="1">
                <a:solidFill>
                  <a:srgbClr val="000000"/>
                </a:solidFill>
              </a:rPr>
              <a:t>nanopore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Each </a:t>
            </a:r>
            <a:r>
              <a:rPr lang="en-US" dirty="0" err="1">
                <a:solidFill>
                  <a:srgbClr val="000000"/>
                </a:solidFill>
              </a:rPr>
              <a:t>nanopore</a:t>
            </a:r>
            <a:r>
              <a:rPr lang="en-US" dirty="0">
                <a:solidFill>
                  <a:srgbClr val="000000"/>
                </a:solidFill>
              </a:rPr>
              <a:t> sequences a single DNA molecule from start to finish – no fixed read length! (longest reported is 200 kb)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831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421240" y="3212976"/>
            <a:ext cx="10880334" cy="338437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What’s Next – </a:t>
            </a:r>
            <a:r>
              <a:rPr lang="en-US" sz="2400" dirty="0" err="1"/>
              <a:t>Nanopore</a:t>
            </a:r>
            <a:r>
              <a:rPr lang="en-US" sz="2400" dirty="0"/>
              <a:t> </a:t>
            </a:r>
            <a:r>
              <a:rPr lang="en-US" sz="2400" dirty="0" err="1"/>
              <a:t>MinION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35289" y="3356993"/>
            <a:ext cx="10523601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Flowcell</a:t>
            </a:r>
            <a:r>
              <a:rPr lang="en-US" dirty="0">
                <a:solidFill>
                  <a:srgbClr val="000000"/>
                </a:solidFill>
              </a:rPr>
              <a:t> and overall device very small and portable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Easy to use – no PCR step involved, submit simple DNA extracts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DNA strand moves rapidly at the rate of 1-5 </a:t>
            </a:r>
            <a:r>
              <a:rPr lang="en-US" dirty="0" err="1">
                <a:solidFill>
                  <a:srgbClr val="000000"/>
                </a:solidFill>
              </a:rPr>
              <a:t>μs</a:t>
            </a:r>
            <a:r>
              <a:rPr lang="en-US" dirty="0">
                <a:solidFill>
                  <a:srgbClr val="000000"/>
                </a:solidFill>
              </a:rPr>
              <a:t> per base through the </a:t>
            </a:r>
            <a:r>
              <a:rPr lang="en-US" dirty="0" err="1">
                <a:solidFill>
                  <a:srgbClr val="000000"/>
                </a:solidFill>
              </a:rPr>
              <a:t>nanopore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Processing of fast signal not yet mature – higher DNA sequencing error rate than other technologies - per base accuracy of the </a:t>
            </a:r>
            <a:r>
              <a:rPr lang="en-US" dirty="0" err="1">
                <a:solidFill>
                  <a:srgbClr val="000000"/>
                </a:solidFill>
              </a:rPr>
              <a:t>MinION</a:t>
            </a:r>
            <a:r>
              <a:rPr lang="en-US" dirty="0">
                <a:solidFill>
                  <a:srgbClr val="000000"/>
                </a:solidFill>
              </a:rPr>
              <a:t> has been reported as 65 - 80% 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Long </a:t>
            </a:r>
            <a:r>
              <a:rPr lang="en-US" dirty="0" err="1">
                <a:solidFill>
                  <a:srgbClr val="000000"/>
                </a:solidFill>
              </a:rPr>
              <a:t>MinION</a:t>
            </a:r>
            <a:r>
              <a:rPr lang="en-US" dirty="0">
                <a:solidFill>
                  <a:srgbClr val="000000"/>
                </a:solidFill>
              </a:rPr>
              <a:t> reads combined with higher quality </a:t>
            </a:r>
            <a:r>
              <a:rPr lang="en-US" dirty="0" err="1">
                <a:solidFill>
                  <a:srgbClr val="000000"/>
                </a:solidFill>
              </a:rPr>
              <a:t>Illumina</a:t>
            </a:r>
            <a:r>
              <a:rPr lang="en-US" dirty="0">
                <a:solidFill>
                  <a:srgbClr val="000000"/>
                </a:solidFill>
              </a:rPr>
              <a:t> read coverage a boon for genome assembly 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Is the standard technology for SARS-CoV-2 sequencing and outbreak surveillance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Picture 1" descr="MinionMK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764704"/>
            <a:ext cx="4248472" cy="22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1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 err="1"/>
              <a:t>Nanopore</a:t>
            </a:r>
            <a:r>
              <a:rPr lang="en-US" sz="2400" dirty="0"/>
              <a:t> Sequence Lengths</a:t>
            </a:r>
          </a:p>
        </p:txBody>
      </p:sp>
      <p:pic>
        <p:nvPicPr>
          <p:cNvPr id="12" name="Picture 11" descr="Unknown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808" y="1181528"/>
            <a:ext cx="6385467" cy="4789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68009" y="2060848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1478 total sequences produced by sequencing a bacterial pathogen</a:t>
            </a:r>
          </a:p>
        </p:txBody>
      </p:sp>
    </p:spTree>
    <p:extLst>
      <p:ext uri="{BB962C8B-B14F-4D97-AF65-F5344CB8AC3E}">
        <p14:creationId xmlns:p14="http://schemas.microsoft.com/office/powerpoint/2010/main" val="390642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 err="1"/>
              <a:t>Nanopore</a:t>
            </a:r>
            <a:r>
              <a:rPr lang="en-US" sz="2400" dirty="0"/>
              <a:t> Sequence Quality</a:t>
            </a:r>
          </a:p>
        </p:txBody>
      </p:sp>
      <p:pic>
        <p:nvPicPr>
          <p:cNvPr id="2" name="Picture 1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615" y="1297555"/>
            <a:ext cx="6669126" cy="500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86819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9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E14209578E4548BC938079A971274D" ma:contentTypeVersion="2" ma:contentTypeDescription="Create a new document." ma:contentTypeScope="" ma:versionID="fa73ee263d899af5e67e58e29680dca9">
  <xsd:schema xmlns:xsd="http://www.w3.org/2001/XMLSchema" xmlns:xs="http://www.w3.org/2001/XMLSchema" xmlns:p="http://schemas.microsoft.com/office/2006/metadata/properties" xmlns:ns2="737563e2-00f2-486e-b104-76cffd08eaac" targetNamespace="http://schemas.microsoft.com/office/2006/metadata/properties" ma:root="true" ma:fieldsID="c6b475069ef214de6a38bccaa8fbfc06" ns2:_="">
    <xsd:import namespace="737563e2-00f2-486e-b104-76cffd08ea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7563e2-00f2-486e-b104-76cffd08ea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7FEA2A-F4CF-4237-A8D7-65D4B3BC672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9741BCD-9E4D-4380-9B4C-6C908C0009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7563e2-00f2-486e-b104-76cffd08e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4DA7D1-262B-4039-A517-205567CB98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15178</TotalTime>
  <Words>1780</Words>
  <Application>Microsoft Macintosh PowerPoint</Application>
  <PresentationFormat>Widescreen</PresentationFormat>
  <Paragraphs>238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Neue Haas Grotesk Text Pro</vt:lpstr>
      <vt:lpstr>PunchcardVTI</vt:lpstr>
      <vt:lpstr>Biochem 3BP3</vt:lpstr>
      <vt:lpstr>Sequencing Trade-Offs</vt:lpstr>
      <vt:lpstr>Sequencing Trade-Offs</vt:lpstr>
      <vt:lpstr>Sequencing Trade-Offs</vt:lpstr>
      <vt:lpstr>What’s Next – Nanopore MinION</vt:lpstr>
      <vt:lpstr>What’s Next – Nanopore MinION</vt:lpstr>
      <vt:lpstr>What’s Next – Nanopore MinION</vt:lpstr>
      <vt:lpstr>Nanopore Sequence Lengths</vt:lpstr>
      <vt:lpstr>Nanopore Sequence Quality</vt:lpstr>
      <vt:lpstr>Nanopore Sequencing - Implications</vt:lpstr>
      <vt:lpstr>Nanopore Sequencing - Implications</vt:lpstr>
      <vt:lpstr>Nanopore Sequencing – Miniaturization!</vt:lpstr>
      <vt:lpstr>Increasing Use of GPU Technologies</vt:lpstr>
      <vt:lpstr>PowerPoint Presentation</vt:lpstr>
      <vt:lpstr>What’s Next – Ion Torrent</vt:lpstr>
      <vt:lpstr>What’s Next – Ion Torrent</vt:lpstr>
      <vt:lpstr>What’s Next – PacBio</vt:lpstr>
      <vt:lpstr>What’s Next – PacBio</vt:lpstr>
      <vt:lpstr>What’s Next – PacBio</vt:lpstr>
      <vt:lpstr>PowerPoint Presentation</vt:lpstr>
      <vt:lpstr>10x Genomics single-cell sequencing platform</vt:lpstr>
      <vt:lpstr>10x Genomics single-cell sequencing platform</vt:lpstr>
      <vt:lpstr>10x Genomics single-cell sequencing platform</vt:lpstr>
      <vt:lpstr>10x Genomics single-cell sequencing platform</vt:lpstr>
      <vt:lpstr>10x Genomics single-cell sequencing platform</vt:lpstr>
      <vt:lpstr>Ion Gene Studio S5 Prime &amp; Ion Chef </vt:lpstr>
      <vt:lpstr>Illumina NovaSeq 6000 versus NextSeq 1000 &amp; 2000</vt:lpstr>
      <vt:lpstr>PowerPoint Presentation</vt:lpstr>
      <vt:lpstr>MGI DNA Sequencers</vt:lpstr>
      <vt:lpstr>MGI DNA Sequencers</vt:lpstr>
      <vt:lpstr>MGI DNA Sequencers</vt:lpstr>
      <vt:lpstr>MGI DNA Sequencers</vt:lpstr>
      <vt:lpstr>MGI DNA Sequencers</vt:lpstr>
      <vt:lpstr>MGI DNA Sequencers</vt:lpstr>
      <vt:lpstr>MGI DNA Sequencers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J. Stearns</cp:lastModifiedBy>
  <cp:revision>139</cp:revision>
  <cp:lastPrinted>2021-11-23T21:00:44Z</cp:lastPrinted>
  <dcterms:created xsi:type="dcterms:W3CDTF">2021-09-06T20:48:31Z</dcterms:created>
  <dcterms:modified xsi:type="dcterms:W3CDTF">2021-12-07T21:28:30Z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0x010100BAE14209578E4548BC938079A971274D</vt:lpwstr>
  </property>
</Properties>
</file>